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charts/chart5.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91" r:id="rId3"/>
    <p:sldId id="292" r:id="rId4"/>
    <p:sldId id="290" r:id="rId5"/>
    <p:sldId id="257" r:id="rId6"/>
    <p:sldId id="260" r:id="rId7"/>
    <p:sldId id="261" r:id="rId8"/>
    <p:sldId id="262" r:id="rId9"/>
    <p:sldId id="263" r:id="rId10"/>
    <p:sldId id="264" r:id="rId11"/>
    <p:sldId id="265"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8" r:id="rId32"/>
    <p:sldId id="293" r:id="rId33"/>
    <p:sldId id="295" r:id="rId34"/>
    <p:sldId id="296" r:id="rId35"/>
    <p:sldId id="303" r:id="rId36"/>
    <p:sldId id="304" r:id="rId37"/>
    <p:sldId id="305" r:id="rId38"/>
    <p:sldId id="306" r:id="rId39"/>
    <p:sldId id="307" r:id="rId40"/>
    <p:sldId id="308" r:id="rId41"/>
    <p:sldId id="310" r:id="rId42"/>
    <p:sldId id="314" r:id="rId43"/>
    <p:sldId id="315" r:id="rId44"/>
    <p:sldId id="312" r:id="rId45"/>
    <p:sldId id="318" r:id="rId46"/>
    <p:sldId id="319" r:id="rId47"/>
    <p:sldId id="320" r:id="rId48"/>
    <p:sldId id="321" r:id="rId49"/>
    <p:sldId id="322" r:id="rId50"/>
    <p:sldId id="323" r:id="rId51"/>
    <p:sldId id="324" r:id="rId52"/>
    <p:sldId id="325" r:id="rId53"/>
    <p:sldId id="326" r:id="rId54"/>
    <p:sldId id="313" r:id="rId55"/>
    <p:sldId id="316" r:id="rId56"/>
    <p:sldId id="317" r:id="rId57"/>
    <p:sldId id="329" r:id="rId58"/>
    <p:sldId id="330" r:id="rId59"/>
    <p:sldId id="287" r:id="rId60"/>
    <p:sldId id="286" r:id="rId61"/>
    <p:sldId id="328" r:id="rId62"/>
    <p:sldId id="294" r:id="rId63"/>
    <p:sldId id="299" r:id="rId64"/>
    <p:sldId id="327" r:id="rId65"/>
    <p:sldId id="302" r:id="rId66"/>
    <p:sldId id="301" r:id="rId67"/>
    <p:sldId id="300" r:id="rId68"/>
    <p:sldId id="331" r:id="rId69"/>
    <p:sldId id="332" r:id="rId70"/>
    <p:sldId id="333" r:id="rId71"/>
    <p:sldId id="336" r:id="rId72"/>
    <p:sldId id="266"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055" autoAdjust="0"/>
  </p:normalViewPr>
  <p:slideViewPr>
    <p:cSldViewPr>
      <p:cViewPr>
        <p:scale>
          <a:sx n="90" d="100"/>
          <a:sy n="90" d="100"/>
        </p:scale>
        <p:origin x="-804"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94949376"/>
        <c:axId val="94950912"/>
      </c:barChart>
      <c:catAx>
        <c:axId val="94949376"/>
        <c:scaling>
          <c:orientation val="maxMin"/>
        </c:scaling>
        <c:axPos val="l"/>
        <c:tickLblPos val="nextTo"/>
        <c:crossAx val="94950912"/>
        <c:crosses val="autoZero"/>
        <c:auto val="1"/>
        <c:lblAlgn val="ctr"/>
        <c:lblOffset val="100"/>
      </c:catAx>
      <c:valAx>
        <c:axId val="94950912"/>
        <c:scaling>
          <c:orientation val="minMax"/>
        </c:scaling>
        <c:axPos val="t"/>
        <c:majorGridlines/>
        <c:numFmt formatCode="General" sourceLinked="1"/>
        <c:tickLblPos val="nextTo"/>
        <c:crossAx val="94949376"/>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19.989999999999949</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102334464"/>
        <c:axId val="102336000"/>
      </c:barChart>
      <c:catAx>
        <c:axId val="102334464"/>
        <c:scaling>
          <c:orientation val="minMax"/>
        </c:scaling>
        <c:delete val="1"/>
        <c:axPos val="b"/>
        <c:tickLblPos val="none"/>
        <c:crossAx val="102336000"/>
        <c:crosses val="autoZero"/>
        <c:auto val="1"/>
        <c:lblAlgn val="ctr"/>
        <c:lblOffset val="100"/>
      </c:catAx>
      <c:valAx>
        <c:axId val="102336000"/>
        <c:scaling>
          <c:orientation val="minMax"/>
          <c:max val="100"/>
        </c:scaling>
        <c:axPos val="l"/>
        <c:majorGridlines/>
        <c:numFmt formatCode="&quot;£&quot;#,##0.00_);[Red]\(&quot;£&quot;#,##0.00\)" sourceLinked="1"/>
        <c:tickLblPos val="nextTo"/>
        <c:crossAx val="102334464"/>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94995584"/>
        <c:axId val="94997120"/>
      </c:barChart>
      <c:catAx>
        <c:axId val="94995584"/>
        <c:scaling>
          <c:orientation val="maxMin"/>
        </c:scaling>
        <c:axPos val="l"/>
        <c:tickLblPos val="nextTo"/>
        <c:crossAx val="94997120"/>
        <c:crosses val="autoZero"/>
        <c:auto val="1"/>
        <c:lblAlgn val="ctr"/>
        <c:lblOffset val="100"/>
      </c:catAx>
      <c:valAx>
        <c:axId val="94997120"/>
        <c:scaling>
          <c:orientation val="minMax"/>
          <c:min val="0"/>
        </c:scaling>
        <c:axPos val="t"/>
        <c:majorGridlines/>
        <c:numFmt formatCode="General" sourceLinked="1"/>
        <c:tickLblPos val="nextTo"/>
        <c:crossAx val="94995584"/>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95177728"/>
        <c:axId val="95187712"/>
      </c:barChart>
      <c:catAx>
        <c:axId val="95177728"/>
        <c:scaling>
          <c:orientation val="maxMin"/>
        </c:scaling>
        <c:axPos val="l"/>
        <c:tickLblPos val="nextTo"/>
        <c:crossAx val="95187712"/>
        <c:crosses val="autoZero"/>
        <c:auto val="1"/>
        <c:lblAlgn val="ctr"/>
        <c:lblOffset val="100"/>
      </c:catAx>
      <c:valAx>
        <c:axId val="95187712"/>
        <c:scaling>
          <c:orientation val="minMax"/>
        </c:scaling>
        <c:axPos val="t"/>
        <c:majorGridlines/>
        <c:numFmt formatCode="General" sourceLinked="1"/>
        <c:tickLblPos val="nextTo"/>
        <c:crossAx val="95177728"/>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95211520"/>
        <c:axId val="95213056"/>
      </c:barChart>
      <c:catAx>
        <c:axId val="95211520"/>
        <c:scaling>
          <c:orientation val="maxMin"/>
        </c:scaling>
        <c:axPos val="l"/>
        <c:tickLblPos val="nextTo"/>
        <c:crossAx val="95213056"/>
        <c:crosses val="autoZero"/>
        <c:auto val="1"/>
        <c:lblAlgn val="ctr"/>
        <c:lblOffset val="100"/>
      </c:catAx>
      <c:valAx>
        <c:axId val="95213056"/>
        <c:scaling>
          <c:orientation val="minMax"/>
        </c:scaling>
        <c:axPos val="t"/>
        <c:majorGridlines/>
        <c:numFmt formatCode="General" sourceLinked="1"/>
        <c:tickLblPos val="nextTo"/>
        <c:crossAx val="95211520"/>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95392896"/>
        <c:axId val="95394432"/>
      </c:barChart>
      <c:catAx>
        <c:axId val="95392896"/>
        <c:scaling>
          <c:orientation val="maxMin"/>
        </c:scaling>
        <c:axPos val="l"/>
        <c:tickLblPos val="nextTo"/>
        <c:crossAx val="95394432"/>
        <c:crosses val="autoZero"/>
        <c:auto val="1"/>
        <c:lblAlgn val="ctr"/>
        <c:lblOffset val="100"/>
      </c:catAx>
      <c:valAx>
        <c:axId val="95394432"/>
        <c:scaling>
          <c:orientation val="minMax"/>
        </c:scaling>
        <c:axPos val="t"/>
        <c:majorGridlines/>
        <c:numFmt formatCode="General" sourceLinked="1"/>
        <c:tickLblPos val="nextTo"/>
        <c:crossAx val="95392896"/>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95406720"/>
        <c:axId val="96616832"/>
      </c:barChart>
      <c:catAx>
        <c:axId val="95406720"/>
        <c:scaling>
          <c:orientation val="maxMin"/>
        </c:scaling>
        <c:axPos val="l"/>
        <c:numFmt formatCode="General" sourceLinked="1"/>
        <c:tickLblPos val="nextTo"/>
        <c:crossAx val="96616832"/>
        <c:crosses val="autoZero"/>
        <c:auto val="1"/>
        <c:lblAlgn val="ctr"/>
        <c:lblOffset val="100"/>
      </c:catAx>
      <c:valAx>
        <c:axId val="96616832"/>
        <c:scaling>
          <c:orientation val="minMax"/>
        </c:scaling>
        <c:axPos val="t"/>
        <c:majorGridlines/>
        <c:numFmt formatCode="General" sourceLinked="1"/>
        <c:tickLblPos val="nextTo"/>
        <c:crossAx val="95406720"/>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96653312"/>
        <c:axId val="96654848"/>
      </c:barChart>
      <c:catAx>
        <c:axId val="96653312"/>
        <c:scaling>
          <c:orientation val="maxMin"/>
        </c:scaling>
        <c:axPos val="l"/>
        <c:tickLblPos val="nextTo"/>
        <c:crossAx val="96654848"/>
        <c:crosses val="autoZero"/>
        <c:auto val="1"/>
        <c:lblAlgn val="ctr"/>
        <c:lblOffset val="100"/>
      </c:catAx>
      <c:valAx>
        <c:axId val="96654848"/>
        <c:scaling>
          <c:orientation val="minMax"/>
        </c:scaling>
        <c:axPos val="t"/>
        <c:majorGridlines/>
        <c:numFmt formatCode="General" sourceLinked="1"/>
        <c:tickLblPos val="nextTo"/>
        <c:crossAx val="96653312"/>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97932800"/>
        <c:axId val="97934336"/>
      </c:barChart>
      <c:catAx>
        <c:axId val="97932800"/>
        <c:scaling>
          <c:orientation val="maxMin"/>
        </c:scaling>
        <c:axPos val="l"/>
        <c:tickLblPos val="nextTo"/>
        <c:crossAx val="97934336"/>
        <c:crosses val="autoZero"/>
        <c:auto val="1"/>
        <c:lblAlgn val="ctr"/>
        <c:lblOffset val="100"/>
      </c:catAx>
      <c:valAx>
        <c:axId val="97934336"/>
        <c:scaling>
          <c:orientation val="minMax"/>
        </c:scaling>
        <c:axPos val="t"/>
        <c:majorGridlines/>
        <c:numFmt formatCode="General" sourceLinked="1"/>
        <c:tickLblPos val="nextTo"/>
        <c:crossAx val="97932800"/>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97966720"/>
        <c:axId val="102318464"/>
      </c:barChart>
      <c:catAx>
        <c:axId val="97966720"/>
        <c:scaling>
          <c:orientation val="maxMin"/>
        </c:scaling>
        <c:axPos val="l"/>
        <c:tickLblPos val="nextTo"/>
        <c:crossAx val="102318464"/>
        <c:crosses val="autoZero"/>
        <c:auto val="1"/>
        <c:lblAlgn val="ctr"/>
        <c:lblOffset val="100"/>
      </c:catAx>
      <c:valAx>
        <c:axId val="102318464"/>
        <c:scaling>
          <c:orientation val="minMax"/>
        </c:scaling>
        <c:axPos val="t"/>
        <c:majorGridlines/>
        <c:numFmt formatCode="General" sourceLinked="1"/>
        <c:tickLblPos val="nextTo"/>
        <c:crossAx val="97966720"/>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27/09/2017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 xmlns:p14="http://schemas.microsoft.com/office/powerpoint/2010/main"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6</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27/09/2017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27/09/2017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27/09/2017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27/09/2017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27/09/2017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27/09/2017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27/09/2017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27/09/2017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27/09/2017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27/09/2017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27/09/2017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27/09/2017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 xmlns:p14="http://schemas.microsoft.com/office/powerpoint/2010/main"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3563888" y="1628800"/>
            <a:ext cx="1783804" cy="1224136"/>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419872" y="5786480"/>
            <a:ext cx="1981795" cy="10363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 xmlns:a16="http://schemas.microsoft.com/office/drawing/2014/main"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936669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5616391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 xmlns:p14="http://schemas.microsoft.com/office/powerpoint/2010/main"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229653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 xmlns:p14="http://schemas.microsoft.com/office/powerpoint/2010/main"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3754763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567688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4044416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15677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816380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83802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84104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97736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776387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 xmlns:p14="http://schemas.microsoft.com/office/powerpoint/2010/main"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 xmlns:a16="http://schemas.microsoft.com/office/drawing/2014/main" val="20000"/>
                    </a:ext>
                  </a:extLst>
                </a:gridCol>
                <a:gridCol w="1499870">
                  <a:extLst>
                    <a:ext uri="{9D8B030D-6E8A-4147-A177-3AD203B41FA5}">
                      <a16:colId xmlns="" xmlns:a16="http://schemas.microsoft.com/office/drawing/2014/main" val="20001"/>
                    </a:ext>
                  </a:extLst>
                </a:gridCol>
                <a:gridCol w="1499870">
                  <a:extLst>
                    <a:ext uri="{9D8B030D-6E8A-4147-A177-3AD203B41FA5}">
                      <a16:colId xmlns="" xmlns:a16="http://schemas.microsoft.com/office/drawing/2014/main" val="20002"/>
                    </a:ext>
                  </a:extLst>
                </a:gridCol>
                <a:gridCol w="1499870">
                  <a:extLst>
                    <a:ext uri="{9D8B030D-6E8A-4147-A177-3AD203B41FA5}">
                      <a16:colId xmlns="" xmlns:a16="http://schemas.microsoft.com/office/drawing/2014/main" val="20003"/>
                    </a:ext>
                  </a:extLst>
                </a:gridCol>
                <a:gridCol w="1499870">
                  <a:extLst>
                    <a:ext uri="{9D8B030D-6E8A-4147-A177-3AD203B41FA5}">
                      <a16:colId xmlns="" xmlns:a16="http://schemas.microsoft.com/office/drawing/2014/main"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 xmlns:a16="http://schemas.microsoft.com/office/drawing/2014/main"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 xmlns:a16="http://schemas.microsoft.com/office/drawing/2014/main"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99992" y="3356993"/>
            <a:ext cx="1408404" cy="8816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5940152" y="3426782"/>
            <a:ext cx="1455107" cy="794307"/>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7524329" y="3429001"/>
            <a:ext cx="1377036" cy="720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741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675877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050814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0221031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05673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435118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 xmlns:p14="http://schemas.microsoft.com/office/powerpoint/2010/main"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752911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191258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8922078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41911221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7613157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7" name="Picture 3" descr="C:\Users\Owner\Desktop\School Documents\School work\STRIPEZ\Electronic Project\Renders\V27\Design v27 Home 2.png"/>
          <p:cNvPicPr>
            <a:picLocks noChangeAspect="1" noChangeArrowheads="1"/>
          </p:cNvPicPr>
          <p:nvPr/>
        </p:nvPicPr>
        <p:blipFill>
          <a:blip r:embed="rId3" cstate="print"/>
          <a:srcRect l="14913" r="8660"/>
          <a:stretch>
            <a:fillRect/>
          </a:stretch>
        </p:blipFill>
        <p:spPr bwMode="auto">
          <a:xfrm>
            <a:off x="1331639" y="3861048"/>
            <a:ext cx="3909989" cy="2351984"/>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4"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651683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a:t>
            </a:r>
            <a:r>
              <a:rPr lang="en-GB" dirty="0" smtClean="0"/>
              <a:t>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96752"/>
          <a:ext cx="7488832" cy="5294188"/>
        </p:xfrm>
        <a:graphic>
          <a:graphicData uri="http://schemas.openxmlformats.org/presentationml/2006/ole">
            <p:oleObj spid="_x0000_s205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and Left Side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181116" y="1124744"/>
          <a:ext cx="7639356" cy="5400600"/>
        </p:xfrm>
        <a:graphic>
          <a:graphicData uri="http://schemas.openxmlformats.org/presentationml/2006/ole">
            <p:oleObj spid="_x0000_s922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1412776"/>
            <a:ext cx="2324200" cy="159672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56176" y="1135696"/>
            <a:ext cx="2547526" cy="2547526"/>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03648" y="4733688"/>
            <a:ext cx="2160240" cy="1352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6030219" y="4365104"/>
            <a:ext cx="2484391" cy="135616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563888" y="3044146"/>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16023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124744"/>
          <a:ext cx="7596336" cy="5370188"/>
        </p:xfrm>
        <a:graphic>
          <a:graphicData uri="http://schemas.openxmlformats.org/presentationml/2006/ole">
            <p:oleObj spid="_x0000_s10243"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980728"/>
          <a:ext cx="7741213" cy="5472608"/>
        </p:xfrm>
        <a:graphic>
          <a:graphicData uri="http://schemas.openxmlformats.org/presentationml/2006/ole">
            <p:oleObj spid="_x0000_s1229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0966" y="1196752"/>
          <a:ext cx="7537498" cy="5328592"/>
        </p:xfrm>
        <a:graphic>
          <a:graphicData uri="http://schemas.openxmlformats.org/presentationml/2006/ole">
            <p:oleObj spid="_x0000_s1331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845462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93977" y="1665949"/>
            <a:ext cx="1970111" cy="190706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21767" y="5188539"/>
            <a:ext cx="2324200" cy="159672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 xmlns:a16="http://schemas.microsoft.com/office/drawing/2014/main"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8895766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0134499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3557745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240973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2714704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4590482"/>
            <a:ext cx="2150886" cy="215088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89759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lstStyle/>
          <a:p>
            <a:r>
              <a:rPr lang="en-GB" dirty="0" smtClean="0"/>
              <a:t>Most of the case will be made out of soft wood</a:t>
            </a:r>
          </a:p>
          <a:p>
            <a:r>
              <a:rPr lang="en-GB" dirty="0" smtClean="0"/>
              <a:t>The wood can be sourced from sustainable sources</a:t>
            </a:r>
          </a:p>
          <a:p>
            <a:r>
              <a:rPr lang="en-GB" dirty="0" smtClean="0"/>
              <a:t>Some parts of the case will be made of plastic which can cause issues due </a:t>
            </a:r>
            <a:r>
              <a:rPr lang="en-GB" smtClean="0"/>
              <a:t>to recycling</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6802" name="AutoShape 2"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4" name="AutoShape 4"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6" name="AutoShape 6"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6808" name="Picture 8" descr="Image result for the more you know"/>
          <p:cNvPicPr>
            <a:picLocks noChangeAspect="1" noChangeArrowheads="1"/>
          </p:cNvPicPr>
          <p:nvPr/>
        </p:nvPicPr>
        <p:blipFill>
          <a:blip r:embed="rId2" cstate="print"/>
          <a:srcRect/>
          <a:stretch>
            <a:fillRect/>
          </a:stretch>
        </p:blipFill>
        <p:spPr bwMode="auto">
          <a:xfrm>
            <a:off x="1043605" y="1124744"/>
            <a:ext cx="8064899" cy="4536505"/>
          </a:xfrm>
          <a:prstGeom prst="rect">
            <a:avLst/>
          </a:prstGeom>
          <a:noFill/>
        </p:spPr>
      </p:pic>
    </p:spTree>
    <p:extLst>
      <p:ext uri="{BB962C8B-B14F-4D97-AF65-F5344CB8AC3E}">
        <p14:creationId xmlns="" xmlns:p14="http://schemas.microsoft.com/office/powerpoint/2010/main" val="2226644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 xmlns:a14="http://schemas.microsoft.com/office/drawing/2010/main"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 xmlns:p14="http://schemas.microsoft.com/office/powerpoint/2010/main"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66603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 xmlns:a14="http://schemas.microsoft.com/office/drawing/2010/main">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635896" y="5791384"/>
            <a:ext cx="1872208" cy="102199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91880" y="1412776"/>
            <a:ext cx="1623948" cy="16239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1853757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2123</TotalTime>
  <Words>5400</Words>
  <Application>Microsoft Office PowerPoint</Application>
  <PresentationFormat>On-screen Show (4:3)</PresentationFormat>
  <Paragraphs>786</Paragraphs>
  <Slides>72</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4" baseType="lpstr">
      <vt:lpstr>Solstice</vt:lpstr>
      <vt:lpstr>Acrobat Document</vt:lpstr>
      <vt:lpstr>Controlled Assessment</vt:lpstr>
      <vt:lpstr>Design Task 8 – Sound and Music</vt:lpstr>
      <vt:lpstr>Design Brief</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13</vt:lpstr>
      <vt:lpstr>Slide 14</vt:lpstr>
      <vt:lpstr>Slide 15</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V31</vt:lpstr>
      <vt:lpstr>Individual Casing Parts</vt:lpstr>
      <vt:lpstr>10mm  Wood </vt:lpstr>
      <vt:lpstr>Top and Bottom Pieces (2x)</vt:lpstr>
      <vt:lpstr>Right and Left Side Pieces (2x)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Systems Analysis</vt:lpstr>
      <vt:lpstr>Inputs</vt:lpstr>
      <vt:lpstr>Audio Inputs</vt:lpstr>
      <vt:lpstr>Processing</vt:lpstr>
      <vt:lpstr>Outputs</vt:lpstr>
      <vt:lpstr>Storage for patterns</vt:lpstr>
      <vt:lpstr>Possible components</vt:lpstr>
      <vt:lpstr>Social, Moral            and        Environmental Issues</vt:lpstr>
      <vt:lpstr>Social and Moral Issues</vt:lpstr>
      <vt:lpstr>Environmental Issues</vt:lpstr>
      <vt:lpstr>Slide 72</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175</cp:revision>
  <dcterms:created xsi:type="dcterms:W3CDTF">2017-03-15T14:55:26Z</dcterms:created>
  <dcterms:modified xsi:type="dcterms:W3CDTF">2017-09-27T14:38:54Z</dcterms:modified>
</cp:coreProperties>
</file>